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Quattrocento Sans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.fntdata"/><Relationship Id="rId22" Type="http://schemas.openxmlformats.org/officeDocument/2006/relationships/font" Target="fonts/QuattrocentoSans-boldItalic.fntdata"/><Relationship Id="rId21" Type="http://schemas.openxmlformats.org/officeDocument/2006/relationships/font" Target="fonts/QuattrocentoSans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QuattrocentoSa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76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39f63fd3d_0_0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39f63fd3d_0_0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e39f63fd3d_0_0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39f63fd3d_0_12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39f63fd3d_0_12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e39f63fd3d_0_12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39f63fd3d_0_7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39f63fd3d_0_7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e39f63fd3d_0_7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523880" y="360216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1523880" y="446688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152388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620964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52388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461556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770724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152388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5" type="body"/>
          </p:nvPr>
        </p:nvSpPr>
        <p:spPr>
          <a:xfrm>
            <a:off x="461556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6" type="body"/>
          </p:nvPr>
        </p:nvSpPr>
        <p:spPr>
          <a:xfrm>
            <a:off x="770724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52388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620964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1523880" y="1122480"/>
            <a:ext cx="9144000" cy="1106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620964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152388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152388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3" type="body"/>
          </p:nvPr>
        </p:nvSpPr>
        <p:spPr>
          <a:xfrm>
            <a:off x="620964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3" type="body"/>
          </p:nvPr>
        </p:nvSpPr>
        <p:spPr>
          <a:xfrm>
            <a:off x="1523880" y="446688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1523880" y="360216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1523880" y="446688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152388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4" type="body"/>
          </p:nvPr>
        </p:nvSpPr>
        <p:spPr>
          <a:xfrm>
            <a:off x="620964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152388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61556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3" type="body"/>
          </p:nvPr>
        </p:nvSpPr>
        <p:spPr>
          <a:xfrm>
            <a:off x="7707240" y="360216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4" type="body"/>
          </p:nvPr>
        </p:nvSpPr>
        <p:spPr>
          <a:xfrm>
            <a:off x="152388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5" type="body"/>
          </p:nvPr>
        </p:nvSpPr>
        <p:spPr>
          <a:xfrm>
            <a:off x="461556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6" type="body"/>
          </p:nvPr>
        </p:nvSpPr>
        <p:spPr>
          <a:xfrm>
            <a:off x="7707240" y="4466880"/>
            <a:ext cx="294408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523880" y="3602160"/>
            <a:ext cx="91440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52388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620964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1523880" y="1122480"/>
            <a:ext cx="9144000" cy="1106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620964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152388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523880" y="3602160"/>
            <a:ext cx="4462200" cy="165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6209640" y="446688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52388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6209640" y="3602160"/>
            <a:ext cx="44622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1523880" y="4466880"/>
            <a:ext cx="9144000" cy="78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0"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0Jxoqgj359SkZVoaMN1tofubWO-WWxhA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YZ0FSEFx86fynyhFe1JoxKawXeIWIh9g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ylou2022-notre-projet-entreprise-streamlitstreamlit-viz-gum1ud.streamlit.app/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466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2412325" y="2764200"/>
            <a:ext cx="7126800" cy="13296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sng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SOUTENANCE</a:t>
            </a:r>
            <a:br>
              <a:rPr b="0" i="0" lang="fr-FR" sz="1800" u="none" cap="none" strike="noStrike"/>
            </a:br>
            <a:r>
              <a:rPr b="1" i="0" lang="fr-FR" sz="4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D’entreprise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15" y="90035"/>
            <a:ext cx="1477440" cy="14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587160" y="5587560"/>
            <a:ext cx="11178000" cy="387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00FF93"/>
                </a:solidFill>
                <a:latin typeface="Open Sans"/>
                <a:ea typeface="Open Sans"/>
                <a:cs typeface="Open Sans"/>
                <a:sym typeface="Open Sans"/>
              </a:rPr>
              <a:t>Encadreurs :    </a:t>
            </a:r>
            <a:r>
              <a:rPr b="1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Stanislas</a:t>
            </a:r>
            <a:r>
              <a:rPr b="0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Hannebelle  </a:t>
            </a:r>
            <a:r>
              <a:rPr b="1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 André</a:t>
            </a:r>
            <a:r>
              <a:rPr b="0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.R  - </a:t>
            </a:r>
            <a:r>
              <a:rPr b="1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Medhi </a:t>
            </a:r>
            <a:r>
              <a:rPr b="1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boyer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995280" y="4646880"/>
            <a:ext cx="4361760" cy="387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MD4 : GROUPE 02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3995280" y="6482880"/>
            <a:ext cx="4361760" cy="27684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 - Juin 2023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/>
        </p:nvSpPr>
        <p:spPr>
          <a:xfrm>
            <a:off x="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810576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36" name="Google Shape;236;p36"/>
          <p:cNvSpPr txBox="1"/>
          <p:nvPr/>
        </p:nvSpPr>
        <p:spPr>
          <a:xfrm>
            <a:off x="155250" y="211840"/>
            <a:ext cx="11734800" cy="8106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Scrapping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36"/>
          <p:cNvCxnSpPr/>
          <p:nvPr/>
        </p:nvCxnSpPr>
        <p:spPr>
          <a:xfrm>
            <a:off x="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38" name="Google Shape;238;p36"/>
          <p:cNvSpPr txBox="1"/>
          <p:nvPr/>
        </p:nvSpPr>
        <p:spPr>
          <a:xfrm>
            <a:off x="1788840" y="1674720"/>
            <a:ext cx="8614440" cy="37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 title="Scrapping ‐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137" y="1339575"/>
            <a:ext cx="8877850" cy="5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37"/>
          <p:cNvCxnSpPr/>
          <p:nvPr/>
        </p:nvCxnSpPr>
        <p:spPr>
          <a:xfrm>
            <a:off x="9259560" y="522720"/>
            <a:ext cx="29329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46" name="Google Shape;246;p37"/>
          <p:cNvSpPr txBox="1"/>
          <p:nvPr/>
        </p:nvSpPr>
        <p:spPr>
          <a:xfrm>
            <a:off x="2847960" y="306000"/>
            <a:ext cx="6642720" cy="387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Neuronal Language Processing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7"/>
          <p:cNvCxnSpPr/>
          <p:nvPr/>
        </p:nvCxnSpPr>
        <p:spPr>
          <a:xfrm>
            <a:off x="0" y="522720"/>
            <a:ext cx="31093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738" y="1095259"/>
            <a:ext cx="11198524" cy="540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466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38"/>
          <p:cNvCxnSpPr/>
          <p:nvPr/>
        </p:nvCxnSpPr>
        <p:spPr>
          <a:xfrm>
            <a:off x="9394200" y="522720"/>
            <a:ext cx="2798280" cy="360"/>
          </a:xfrm>
          <a:prstGeom prst="straightConnector1">
            <a:avLst/>
          </a:prstGeom>
          <a:noFill/>
          <a:ln cap="flat" cmpd="sng" w="9525">
            <a:solidFill>
              <a:srgbClr val="00FF93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0" y="522720"/>
            <a:ext cx="2493360" cy="360"/>
          </a:xfrm>
          <a:prstGeom prst="straightConnector1">
            <a:avLst/>
          </a:prstGeom>
          <a:noFill/>
          <a:ln cap="flat" cmpd="sng" w="9525">
            <a:solidFill>
              <a:srgbClr val="00FF9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5" name="Google Shape;255;p38"/>
          <p:cNvSpPr txBox="1"/>
          <p:nvPr/>
        </p:nvSpPr>
        <p:spPr>
          <a:xfrm>
            <a:off x="2493000" y="329040"/>
            <a:ext cx="6642720" cy="387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Neuronal Language Processing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8" title="NLP du projet ‐ Réalisée avec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875" y="1241200"/>
            <a:ext cx="9922950" cy="51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46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1523880" y="3796030"/>
            <a:ext cx="9144000" cy="997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72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VISUALISATION</a:t>
            </a:r>
            <a:endParaRPr b="0" i="0" sz="7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2280" y="1038045"/>
            <a:ext cx="4327200" cy="23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1523880" y="4793230"/>
            <a:ext cx="9144000" cy="997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500">
                <a:solidFill>
                  <a:srgbClr val="00FF9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STREAMLIT</a:t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8"/>
          <p:cNvCxnSpPr/>
          <p:nvPr/>
        </p:nvCxnSpPr>
        <p:spPr>
          <a:xfrm>
            <a:off x="810576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3" name="Google Shape;133;p28"/>
          <p:cNvSpPr txBox="1"/>
          <p:nvPr/>
        </p:nvSpPr>
        <p:spPr>
          <a:xfrm>
            <a:off x="228600" y="248400"/>
            <a:ext cx="11734920" cy="6649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Contexte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28"/>
          <p:cNvCxnSpPr/>
          <p:nvPr/>
        </p:nvCxnSpPr>
        <p:spPr>
          <a:xfrm>
            <a:off x="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" name="Google Shape;135;p28"/>
          <p:cNvSpPr/>
          <p:nvPr/>
        </p:nvSpPr>
        <p:spPr>
          <a:xfrm>
            <a:off x="1343075" y="2943125"/>
            <a:ext cx="4714200" cy="27343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Open Sans"/>
                <a:ea typeface="Open Sans"/>
                <a:cs typeface="Open Sans"/>
                <a:sym typeface="Open Sans"/>
              </a:rPr>
              <a:t>« Je donne mon avis avec SP+ » (JDMA)</a:t>
            </a:r>
            <a:r>
              <a:rPr lang="fr-FR" sz="1800"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Open Sans"/>
                <a:ea typeface="Open Sans"/>
                <a:cs typeface="Open Sans"/>
                <a:sym typeface="Open Sans"/>
              </a:rPr>
              <a:t>collecte le retour d’expérience des usagers avec les services publics français, exprimés avec leurs mots, pour identifier les signaux faibles et les pistes d’amélioration prioritaires des services publics.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6602525" y="2966100"/>
            <a:ext cx="4086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▪ Avec environ </a:t>
            </a:r>
            <a:r>
              <a:rPr b="1" lang="fr-FR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53 millions usagers 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▪ Juste, </a:t>
            </a:r>
            <a:r>
              <a:rPr b="1" lang="fr-FR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40 000 avis 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▪ Source des données : </a:t>
            </a:r>
            <a:r>
              <a:rPr b="1" lang="fr-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JDMA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9"/>
          <p:cNvCxnSpPr/>
          <p:nvPr/>
        </p:nvCxnSpPr>
        <p:spPr>
          <a:xfrm flipH="1" rot="10800000">
            <a:off x="8524625" y="523150"/>
            <a:ext cx="3668100" cy="3510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43" name="Google Shape;143;p29"/>
          <p:cNvSpPr txBox="1"/>
          <p:nvPr/>
        </p:nvSpPr>
        <p:spPr>
          <a:xfrm>
            <a:off x="3632700" y="201425"/>
            <a:ext cx="4696200" cy="8106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Problématique</a:t>
            </a:r>
            <a:br>
              <a:rPr b="0" i="0" lang="fr-FR" sz="1800" u="none" cap="none" strike="noStrike"/>
            </a:b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9"/>
          <p:cNvCxnSpPr/>
          <p:nvPr/>
        </p:nvCxnSpPr>
        <p:spPr>
          <a:xfrm>
            <a:off x="0" y="522720"/>
            <a:ext cx="3329100" cy="3540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576" y="1317000"/>
            <a:ext cx="881724" cy="88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569" y="3022833"/>
            <a:ext cx="993393" cy="82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5">
            <a:alphaModFix/>
          </a:blip>
          <a:srcRect b="0" l="0" r="33501" t="0"/>
          <a:stretch/>
        </p:blipFill>
        <p:spPr>
          <a:xfrm flipH="1">
            <a:off x="254200" y="2593450"/>
            <a:ext cx="2439225" cy="16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6">
            <a:alphaModFix/>
          </a:blip>
          <a:srcRect b="0" l="30627" r="0" t="0"/>
          <a:stretch/>
        </p:blipFill>
        <p:spPr>
          <a:xfrm>
            <a:off x="9602800" y="2198725"/>
            <a:ext cx="2360550" cy="193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9"/>
          <p:cNvCxnSpPr>
            <a:stCxn id="147" idx="1"/>
            <a:endCxn id="145" idx="1"/>
          </p:cNvCxnSpPr>
          <p:nvPr/>
        </p:nvCxnSpPr>
        <p:spPr>
          <a:xfrm flipH="1" rot="10800000">
            <a:off x="2693425" y="1757825"/>
            <a:ext cx="1719300" cy="16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9"/>
          <p:cNvCxnSpPr>
            <a:stCxn id="147" idx="1"/>
            <a:endCxn id="146" idx="1"/>
          </p:cNvCxnSpPr>
          <p:nvPr/>
        </p:nvCxnSpPr>
        <p:spPr>
          <a:xfrm>
            <a:off x="2693425" y="3433025"/>
            <a:ext cx="171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9"/>
          <p:cNvCxnSpPr>
            <a:stCxn id="147" idx="1"/>
            <a:endCxn id="152" idx="1"/>
          </p:cNvCxnSpPr>
          <p:nvPr/>
        </p:nvCxnSpPr>
        <p:spPr>
          <a:xfrm>
            <a:off x="2693425" y="3433025"/>
            <a:ext cx="1719000" cy="1563000"/>
          </a:xfrm>
          <a:prstGeom prst="straightConnector1">
            <a:avLst/>
          </a:prstGeom>
          <a:noFill/>
          <a:ln cap="flat" cmpd="sng" w="38100">
            <a:solidFill>
              <a:srgbClr val="157C1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" name="Google Shape;153;p29"/>
          <p:cNvCxnSpPr>
            <a:stCxn id="152" idx="3"/>
            <a:endCxn id="148" idx="1"/>
          </p:cNvCxnSpPr>
          <p:nvPr/>
        </p:nvCxnSpPr>
        <p:spPr>
          <a:xfrm flipH="1" rot="10800000">
            <a:off x="7028500" y="3167775"/>
            <a:ext cx="2574300" cy="1828200"/>
          </a:xfrm>
          <a:prstGeom prst="straightConnector1">
            <a:avLst/>
          </a:prstGeom>
          <a:noFill/>
          <a:ln cap="flat" cmpd="sng" w="76200">
            <a:solidFill>
              <a:srgbClr val="157C1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4" name="Google Shape;154;p29"/>
          <p:cNvSpPr txBox="1"/>
          <p:nvPr/>
        </p:nvSpPr>
        <p:spPr>
          <a:xfrm>
            <a:off x="5996288" y="1317000"/>
            <a:ext cx="88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500">
                <a:solidFill>
                  <a:srgbClr val="FF0000"/>
                </a:solidFill>
              </a:rPr>
              <a:t>?</a:t>
            </a:r>
            <a:endParaRPr b="1" sz="7500">
              <a:solidFill>
                <a:srgbClr val="FF0000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2462400" y="6072575"/>
            <a:ext cx="72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Seules les données des </a:t>
            </a:r>
            <a:r>
              <a:rPr b="1" lang="fr-FR"/>
              <a:t>service+</a:t>
            </a:r>
            <a:r>
              <a:rPr lang="fr-FR"/>
              <a:t> sont utilisées pour évaluer l’expérience des utilisateurs. Les autres sources (googles reviews, twitter) n’ont pas de visibilité.</a:t>
            </a:r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4540275" y="4733075"/>
            <a:ext cx="243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rgbClr val="0000FF"/>
                </a:solidFill>
              </a:rPr>
              <a:t>SERVICE PUBLIC SP+</a:t>
            </a:r>
            <a:endParaRPr b="1" sz="2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30"/>
          <p:cNvCxnSpPr/>
          <p:nvPr/>
        </p:nvCxnSpPr>
        <p:spPr>
          <a:xfrm>
            <a:off x="810576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63" name="Google Shape;163;p30"/>
          <p:cNvSpPr txBox="1"/>
          <p:nvPr/>
        </p:nvSpPr>
        <p:spPr>
          <a:xfrm>
            <a:off x="228600" y="248400"/>
            <a:ext cx="11734920" cy="810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  <a:br>
              <a:rPr b="0" i="0" lang="fr-FR" sz="4800" u="none" cap="none" strike="noStrike"/>
            </a:b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30"/>
          <p:cNvCxnSpPr/>
          <p:nvPr/>
        </p:nvCxnSpPr>
        <p:spPr>
          <a:xfrm>
            <a:off x="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47" y="1688299"/>
            <a:ext cx="7633451" cy="40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8029550" y="1756275"/>
            <a:ext cx="354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Plus d’utilisateurs par rapport aux autres réseaux.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Plus de données (localisation)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Meilleure structuration de la donnée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Google review offre plus de nombres de caractères pour exprimer de façon détaillée une expérience.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1"/>
          <p:cNvCxnSpPr/>
          <p:nvPr/>
        </p:nvCxnSpPr>
        <p:spPr>
          <a:xfrm>
            <a:off x="8439050" y="484900"/>
            <a:ext cx="3753300" cy="3810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73" name="Google Shape;173;p31"/>
          <p:cNvSpPr txBox="1"/>
          <p:nvPr/>
        </p:nvSpPr>
        <p:spPr>
          <a:xfrm>
            <a:off x="228600" y="190440"/>
            <a:ext cx="11734920" cy="810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 du projet</a:t>
            </a:r>
            <a:br>
              <a:rPr b="0" i="0" lang="fr-FR" sz="1800" u="none" cap="none" strike="noStrike"/>
            </a:b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 flipH="1" rot="10800000">
            <a:off x="0" y="509220"/>
            <a:ext cx="3634800" cy="1350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75" name="Google Shape;175;p31"/>
          <p:cNvSpPr/>
          <p:nvPr/>
        </p:nvSpPr>
        <p:spPr>
          <a:xfrm rot="5400000">
            <a:off x="-405720" y="2673000"/>
            <a:ext cx="4336200" cy="2044800"/>
          </a:xfrm>
          <a:custGeom>
            <a:rect b="b" l="l" r="r" t="t"/>
            <a:pathLst>
              <a:path extrusionOk="0" h="21600" w="45801">
                <a:moveTo>
                  <a:pt x="0" y="21600"/>
                </a:moveTo>
                <a:lnTo>
                  <a:pt x="5400" y="0"/>
                </a:lnTo>
                <a:lnTo>
                  <a:pt x="40401" y="0"/>
                </a:lnTo>
                <a:lnTo>
                  <a:pt x="45801" y="21600"/>
                </a:lnTo>
                <a:close/>
              </a:path>
            </a:pathLst>
          </a:custGeom>
          <a:solidFill>
            <a:srgbClr val="103466"/>
          </a:solidFill>
          <a:ln>
            <a:noFill/>
          </a:ln>
        </p:spPr>
      </p:sp>
      <p:sp>
        <p:nvSpPr>
          <p:cNvPr id="176" name="Google Shape;176;p31"/>
          <p:cNvSpPr/>
          <p:nvPr/>
        </p:nvSpPr>
        <p:spPr>
          <a:xfrm rot="5400000">
            <a:off x="1760760" y="2673000"/>
            <a:ext cx="4336200" cy="2044800"/>
          </a:xfrm>
          <a:custGeom>
            <a:rect b="b" l="l" r="r" t="t"/>
            <a:pathLst>
              <a:path extrusionOk="0" h="21600" w="45801">
                <a:moveTo>
                  <a:pt x="0" y="21600"/>
                </a:moveTo>
                <a:lnTo>
                  <a:pt x="5400" y="0"/>
                </a:lnTo>
                <a:lnTo>
                  <a:pt x="40401" y="0"/>
                </a:lnTo>
                <a:lnTo>
                  <a:pt x="45801" y="21600"/>
                </a:lnTo>
                <a:close/>
              </a:path>
            </a:pathLst>
          </a:custGeom>
          <a:solidFill>
            <a:srgbClr val="157C15"/>
          </a:solidFill>
          <a:ln>
            <a:noFill/>
          </a:ln>
        </p:spPr>
      </p:sp>
      <p:sp>
        <p:nvSpPr>
          <p:cNvPr id="177" name="Google Shape;177;p31"/>
          <p:cNvSpPr/>
          <p:nvPr/>
        </p:nvSpPr>
        <p:spPr>
          <a:xfrm rot="5400000">
            <a:off x="3927586" y="2749196"/>
            <a:ext cx="4336210" cy="2044818"/>
          </a:xfrm>
          <a:custGeom>
            <a:rect b="b" l="l" r="r" t="t"/>
            <a:pathLst>
              <a:path extrusionOk="0" h="21600" w="45801">
                <a:moveTo>
                  <a:pt x="0" y="21600"/>
                </a:moveTo>
                <a:lnTo>
                  <a:pt x="5400" y="0"/>
                </a:lnTo>
                <a:lnTo>
                  <a:pt x="40401" y="0"/>
                </a:lnTo>
                <a:lnTo>
                  <a:pt x="45801" y="21600"/>
                </a:lnTo>
                <a:close/>
              </a:path>
            </a:pathLst>
          </a:custGeom>
          <a:solidFill>
            <a:srgbClr val="103466"/>
          </a:solidFill>
          <a:ln>
            <a:noFill/>
          </a:ln>
        </p:spPr>
      </p:sp>
      <p:sp>
        <p:nvSpPr>
          <p:cNvPr id="178" name="Google Shape;178;p31"/>
          <p:cNvSpPr/>
          <p:nvPr/>
        </p:nvSpPr>
        <p:spPr>
          <a:xfrm rot="5400000">
            <a:off x="6094440" y="2630880"/>
            <a:ext cx="4336200" cy="2044800"/>
          </a:xfrm>
          <a:custGeom>
            <a:rect b="b" l="l" r="r" t="t"/>
            <a:pathLst>
              <a:path extrusionOk="0" h="21600" w="45801">
                <a:moveTo>
                  <a:pt x="0" y="21600"/>
                </a:moveTo>
                <a:lnTo>
                  <a:pt x="5400" y="0"/>
                </a:lnTo>
                <a:lnTo>
                  <a:pt x="40401" y="0"/>
                </a:lnTo>
                <a:lnTo>
                  <a:pt x="45801" y="21600"/>
                </a:lnTo>
                <a:close/>
              </a:path>
            </a:pathLst>
          </a:custGeom>
          <a:solidFill>
            <a:srgbClr val="157C15"/>
          </a:solidFill>
          <a:ln>
            <a:noFill/>
          </a:ln>
        </p:spPr>
      </p:sp>
      <p:sp>
        <p:nvSpPr>
          <p:cNvPr id="179" name="Google Shape;179;p31"/>
          <p:cNvSpPr/>
          <p:nvPr/>
        </p:nvSpPr>
        <p:spPr>
          <a:xfrm rot="5400000">
            <a:off x="8263440" y="2673000"/>
            <a:ext cx="4336200" cy="2044800"/>
          </a:xfrm>
          <a:custGeom>
            <a:rect b="b" l="l" r="r" t="t"/>
            <a:pathLst>
              <a:path extrusionOk="0" h="21600" w="45801">
                <a:moveTo>
                  <a:pt x="0" y="21600"/>
                </a:moveTo>
                <a:lnTo>
                  <a:pt x="5400" y="0"/>
                </a:lnTo>
                <a:lnTo>
                  <a:pt x="40401" y="0"/>
                </a:lnTo>
                <a:lnTo>
                  <a:pt x="45801" y="21600"/>
                </a:lnTo>
                <a:close/>
              </a:path>
            </a:pathLst>
          </a:custGeom>
          <a:solidFill>
            <a:srgbClr val="103466"/>
          </a:solidFill>
          <a:ln>
            <a:noFill/>
          </a:ln>
        </p:spPr>
      </p:sp>
      <p:sp>
        <p:nvSpPr>
          <p:cNvPr id="180" name="Google Shape;180;p31"/>
          <p:cNvSpPr/>
          <p:nvPr/>
        </p:nvSpPr>
        <p:spPr>
          <a:xfrm>
            <a:off x="980824" y="2886475"/>
            <a:ext cx="1504710" cy="7304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Trouver notre source de données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3243240" y="2886480"/>
            <a:ext cx="1371600" cy="487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SCRAPPING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5216450" y="2886475"/>
            <a:ext cx="1754028" cy="7304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IMPLÉMENTATION</a:t>
            </a: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 </a:t>
            </a: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</a:t>
            </a: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NLP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7500726" y="2886475"/>
            <a:ext cx="1560762" cy="487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CLASSIFICATION DES AVIS DANS UNE BASE DE </a:t>
            </a: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9745925" y="2962675"/>
            <a:ext cx="1504710" cy="810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VISUALISATION DES </a:t>
            </a:r>
            <a:r>
              <a:rPr b="1" lang="fr-FR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3742200" y="2300400"/>
            <a:ext cx="374040" cy="374040"/>
          </a:xfrm>
          <a:custGeom>
            <a:rect b="b" l="l" r="r" t="t"/>
            <a:pathLst>
              <a:path extrusionOk="0" h="886" w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86" name="Google Shape;186;p31"/>
          <p:cNvGrpSpPr/>
          <p:nvPr/>
        </p:nvGrpSpPr>
        <p:grpSpPr>
          <a:xfrm>
            <a:off x="8071560" y="2296080"/>
            <a:ext cx="382320" cy="382320"/>
            <a:chOff x="8071560" y="2296080"/>
            <a:chExt cx="382320" cy="382320"/>
          </a:xfrm>
        </p:grpSpPr>
        <p:sp>
          <p:nvSpPr>
            <p:cNvPr id="187" name="Google Shape;187;p31"/>
            <p:cNvSpPr/>
            <p:nvPr/>
          </p:nvSpPr>
          <p:spPr>
            <a:xfrm>
              <a:off x="8071560" y="2296080"/>
              <a:ext cx="82440" cy="382320"/>
            </a:xfrm>
            <a:custGeom>
              <a:rect b="b" l="l" r="r" t="t"/>
              <a:pathLst>
                <a:path extrusionOk="0" h="903" w="196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8" name="Google Shape;188;p31"/>
            <p:cNvSpPr/>
            <p:nvPr/>
          </p:nvSpPr>
          <p:spPr>
            <a:xfrm>
              <a:off x="8270280" y="2296080"/>
              <a:ext cx="88920" cy="382320"/>
            </a:xfrm>
            <a:custGeom>
              <a:rect b="b" l="l" r="r" t="t"/>
              <a:pathLst>
                <a:path extrusionOk="0" h="903" w="211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9" name="Google Shape;189;p31"/>
            <p:cNvSpPr/>
            <p:nvPr/>
          </p:nvSpPr>
          <p:spPr>
            <a:xfrm>
              <a:off x="8166600" y="2296080"/>
              <a:ext cx="90720" cy="382320"/>
            </a:xfrm>
            <a:custGeom>
              <a:rect b="b" l="l" r="r" t="t"/>
              <a:pathLst>
                <a:path extrusionOk="0" h="903" w="211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0" name="Google Shape;190;p31"/>
            <p:cNvSpPr/>
            <p:nvPr/>
          </p:nvSpPr>
          <p:spPr>
            <a:xfrm>
              <a:off x="8371440" y="2296080"/>
              <a:ext cx="82440" cy="382320"/>
            </a:xfrm>
            <a:custGeom>
              <a:rect b="b" l="l" r="r" t="t"/>
              <a:pathLst>
                <a:path extrusionOk="0" h="903" w="195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91" name="Google Shape;191;p31"/>
          <p:cNvSpPr/>
          <p:nvPr/>
        </p:nvSpPr>
        <p:spPr>
          <a:xfrm>
            <a:off x="5841348" y="2303640"/>
            <a:ext cx="367559" cy="367559"/>
          </a:xfrm>
          <a:custGeom>
            <a:rect b="b" l="l" r="r" t="t"/>
            <a:pathLst>
              <a:path extrusionOk="0" h="868" w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104" y="2097946"/>
            <a:ext cx="573249" cy="57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3243225" y="4285796"/>
            <a:ext cx="1371600" cy="920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MOSES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&amp; 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SYLVAIN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5339328" y="4340918"/>
            <a:ext cx="1371600" cy="487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YEHOUSSOU &amp; 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YOPA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7409525" y="4273000"/>
            <a:ext cx="170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YEHOUSSOU </a:t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9772403" y="4336518"/>
            <a:ext cx="1371600" cy="487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TOUTE LA TEAM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1047378" y="4340918"/>
            <a:ext cx="1371600" cy="487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TOUTE LA TEAM</a:t>
            </a:r>
            <a:endParaRPr b="1"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0221" y="2296075"/>
            <a:ext cx="932154" cy="4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2"/>
          <p:cNvCxnSpPr/>
          <p:nvPr/>
        </p:nvCxnSpPr>
        <p:spPr>
          <a:xfrm>
            <a:off x="810576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205" name="Google Shape;205;p32"/>
          <p:cNvSpPr txBox="1"/>
          <p:nvPr/>
        </p:nvSpPr>
        <p:spPr>
          <a:xfrm>
            <a:off x="228600" y="190440"/>
            <a:ext cx="11734920" cy="81072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Scrapping</a:t>
            </a:r>
            <a:br>
              <a:rPr b="0" i="0" lang="fr-FR" sz="4800" u="none" cap="none" strike="noStrike"/>
            </a:b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0" y="522720"/>
            <a:ext cx="4086720" cy="360"/>
          </a:xfrm>
          <a:prstGeom prst="straightConnector1">
            <a:avLst/>
          </a:prstGeom>
          <a:noFill/>
          <a:ln cap="flat" cmpd="sng" w="9525">
            <a:solidFill>
              <a:srgbClr val="095763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23631"/>
          <a:stretch/>
        </p:blipFill>
        <p:spPr>
          <a:xfrm>
            <a:off x="356938" y="1152200"/>
            <a:ext cx="11478124" cy="5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11268" t="0"/>
          <a:stretch/>
        </p:blipFill>
        <p:spPr>
          <a:xfrm>
            <a:off x="3104500" y="1324000"/>
            <a:ext cx="8581801" cy="50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537400" y="1324000"/>
            <a:ext cx="2095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Notre script de scrapping permet de faire les recherches par régions (13 régions de la france) d’un ou de tous les services spécifiés (dans notre exemple on a choisi pôle emploi).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scrolle le service renseigne jusqu’à la fin et le stocke en mémoire pour itérer dessus</a:t>
            </a:r>
            <a:r>
              <a:rPr lang="fr-FR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50" y="1361263"/>
            <a:ext cx="8975874" cy="49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487800" y="1361275"/>
            <a:ext cx="209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Il itére sur </a:t>
            </a:r>
            <a:r>
              <a:rPr lang="fr-FR"/>
              <a:t>tous</a:t>
            </a:r>
            <a:r>
              <a:rPr lang="fr-FR"/>
              <a:t> les services les </a:t>
            </a:r>
            <a:r>
              <a:rPr lang="fr-FR"/>
              <a:t>uns</a:t>
            </a:r>
            <a:r>
              <a:rPr lang="fr-FR"/>
              <a:t> après les autres et </a:t>
            </a:r>
            <a:r>
              <a:rPr lang="fr-FR"/>
              <a:t>stocke</a:t>
            </a:r>
            <a:r>
              <a:rPr lang="fr-FR"/>
              <a:t> les informations jugé bon à être garder(nom du service, la localisation, les commentaires, les étoiles pour chaque commentaires, les auteurs, et la date d’émission du commentaire.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150" y="1360025"/>
            <a:ext cx="8936399" cy="50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562200" y="1294425"/>
            <a:ext cx="2095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Du moment </a:t>
            </a:r>
            <a:r>
              <a:rPr lang="fr-FR"/>
              <a:t>où on</a:t>
            </a:r>
            <a:r>
              <a:rPr lang="fr-FR"/>
              <a:t> a un service sans avis, on l’ignore. De </a:t>
            </a:r>
            <a:r>
              <a:rPr lang="fr-FR"/>
              <a:t>même, certaines</a:t>
            </a:r>
            <a:r>
              <a:rPr lang="fr-FR"/>
              <a:t> fois on a des services publics qui ne sont </a:t>
            </a:r>
            <a:r>
              <a:rPr lang="fr-FR"/>
              <a:t>représentés que</a:t>
            </a:r>
            <a:r>
              <a:rPr lang="fr-FR"/>
              <a:t> dans une seule ville, dans ce cas, on ne scrolle plus mais on prend directement les </a:t>
            </a:r>
            <a:r>
              <a:rPr lang="fr-FR"/>
              <a:t>informations</a:t>
            </a:r>
            <a:r>
              <a:rPr lang="fr-FR"/>
              <a:t> </a:t>
            </a:r>
            <a:r>
              <a:rPr lang="fr-FR"/>
              <a:t>nécessaires</a:t>
            </a:r>
            <a:r>
              <a:rPr lang="fr-FR"/>
              <a:t> et on passe aux avis.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